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13"/>
  </p:notesMasterIdLst>
  <p:sldIdLst>
    <p:sldId id="270" r:id="rId2"/>
    <p:sldId id="257" r:id="rId3"/>
    <p:sldId id="264" r:id="rId4"/>
    <p:sldId id="263" r:id="rId5"/>
    <p:sldId id="265" r:id="rId6"/>
    <p:sldId id="266" r:id="rId7"/>
    <p:sldId id="267" r:id="rId8"/>
    <p:sldId id="268" r:id="rId9"/>
    <p:sldId id="269" r:id="rId10"/>
    <p:sldId id="259" r:id="rId11"/>
    <p:sldId id="27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620A62F-7958-4CDE-A71C-A4216C8C6D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F5AD2B-9622-453A-970A-C8D08E89867F}" type="slidenum">
              <a:rPr lang="ru-RU" smtClean="0"/>
              <a:pPr/>
              <a:t>4</a:t>
            </a:fld>
            <a:endParaRPr lang="ru-RU" dirty="0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dirty="0" smtClean="0"/>
              <a:t>+словарь иностранных слов, омонимы, синонимы, антонимы…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5E07BA-0C5A-4E8C-A646-1D0922B30C1B}" type="slidenum">
              <a:rPr lang="ru-RU" smtClean="0"/>
              <a:pPr/>
              <a:t>5</a:t>
            </a:fld>
            <a:endParaRPr lang="ru-RU" dirty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dirty="0" smtClean="0"/>
              <a:t>Музыка, картинки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6002A7-F16C-4656-AE1B-7F7CA46A62C5}" type="slidenum">
              <a:rPr lang="ru-RU" smtClean="0"/>
              <a:pPr/>
              <a:t>6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48FC58-E7CA-4BF4-9C50-E8FF662D5FE3}" type="slidenum">
              <a:rPr lang="ru-RU" smtClean="0"/>
              <a:pPr/>
              <a:t>9</a:t>
            </a:fld>
            <a:endParaRPr lang="ru-RU" dirty="0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6D9ACA-95D1-43C5-9390-8DCB9606B4D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FE84B9-4C26-40D5-8F3D-92B42E3F800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9F6874-F24B-47CF-A198-BE5664FC338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8FE3D-490A-409B-AC32-F0E1269714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5ACC0-1942-4155-9BA0-D9331CF28E7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pPr>
              <a:defRPr/>
            </a:pPr>
            <a:fld id="{7BB2752C-39B4-4EEF-9420-1479CD312BE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B7CD9B71-442A-41C9-9219-7D780F998F1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0AC00480-1F71-4EEA-8D89-8F20739CFBC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04B398-796A-4D93-B93A-D7FFBEED170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pPr>
              <a:defRPr/>
            </a:pPr>
            <a:fld id="{BE5D25E7-F87A-474A-8E05-3BBF10E7D6B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24AE422-55A6-461A-AB60-33662239369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4ECB4F9E-E5AA-4EE8-8579-222396201BD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464C0CB-09B6-4B39-A51E-614C78A8669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okish.iring.ru/" TargetMode="External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&#1055;&#1086;&#1074;&#1086;&#1088;&#1086;&#1090;&#1085;&#1072;&#1103;%20&#1089;&#1080;&#1084;&#1077;&#1090;&#1088;&#1080;&#1103;.pptx" TargetMode="External"/><Relationship Id="rId3" Type="http://schemas.openxmlformats.org/officeDocument/2006/relationships/hyperlink" Target="&#1057;&#1080;&#1084;&#1084;&#1077;&#1090;&#1088;&#1080;&#1103;%20&#1086;&#1090;&#1085;&#1086;&#1089;&#1080;&#1090;&#1077;&#1083;&#1100;&#1085;&#1086;%20&#1090;&#1086;&#1095;&#1082;&#1080;.pptx" TargetMode="External"/><Relationship Id="rId7" Type="http://schemas.openxmlformats.org/officeDocument/2006/relationships/hyperlink" Target="&#1042;&#1080;&#1085;&#1090;&#1086;&#1074;&#1072;&#1103;%20&#1089;&#1080;&#1084;&#1084;&#1077;&#1090;&#1088;&#1080;&#1103;.pptx" TargetMode="External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6" Type="http://schemas.openxmlformats.org/officeDocument/2006/relationships/hyperlink" Target="&#1047;&#1077;&#1088;&#1082;&#1072;&#1083;&#1100;&#1085;&#1072;&#1103;%20&#1089;&#1080;&#1084;&#1084;&#1077;&#1090;&#1088;&#1080;&#1103;.pptx" TargetMode="External"/><Relationship Id="rId5" Type="http://schemas.openxmlformats.org/officeDocument/2006/relationships/image" Target="../media/image20.gif"/><Relationship Id="rId4" Type="http://schemas.openxmlformats.org/officeDocument/2006/relationships/hyperlink" Target="&#1089;&#1080;&#1084;&#1084;&#1077;&#1090;&#1088;&#1080;&#1103;%20&#1086;&#1090;&#1085;&#1086;&#1089;&#1080;&#1090;&#1077;&#1083;&#1100;&#1085;&#1086;%20&#1087;&#1088;&#1103;&#1084;&#1086;&#1081;%20.pptx" TargetMode="External"/><Relationship Id="rId9" Type="http://schemas.openxmlformats.org/officeDocument/2006/relationships/hyperlink" Target="&#1055;&#1077;&#1088;&#1077;&#1085;&#1086;&#1089;&#1085;&#1072;&#1103;%20&#1089;&#1080;&#1084;&#1084;&#1077;&#1090;&#1088;&#1080;&#1103;.pptx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&#1057;&#1080;&#1084;&#1084;&#1077;&#1090;&#1088;&#1080;&#1103;%20&#1074;%20&#1072;&#1088;&#1093;&#1080;&#1090;&#1077;&#1082;&#1090;&#1091;&#1088;&#1077;.pptx" TargetMode="External"/><Relationship Id="rId3" Type="http://schemas.openxmlformats.org/officeDocument/2006/relationships/hyperlink" Target="&#1057;&#1080;&#1084;&#1084;&#1077;&#1090;&#1088;&#1080;&#1103;%20&#1074;%20&#1084;&#1080;&#1088;&#1077;%20&#1078;&#1080;&#1074;&#1086;&#1090;&#1085;&#1099;&#1093;%20&#1080;%20&#1088;&#1072;&#1089;&#1090;&#1077;&#1085;&#1080;&#1081;.pptx" TargetMode="External"/><Relationship Id="rId7" Type="http://schemas.openxmlformats.org/officeDocument/2006/relationships/image" Target="../media/image7.jpe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3.jpeg"/><Relationship Id="rId5" Type="http://schemas.openxmlformats.org/officeDocument/2006/relationships/hyperlink" Target="&#1057;&#1080;&#1084;&#1084;&#1077;&#1090;&#1088;&#1080;&#1103;%20&#1074;%20&#1095;&#1077;&#1083;&#1086;&#1074;&#1077;&#1082;&#1077;%202007.pptx" TargetMode="External"/><Relationship Id="rId10" Type="http://schemas.openxmlformats.org/officeDocument/2006/relationships/hyperlink" Target="&#1057;&#1080;&#1084;&#1084;&#1077;&#1090;&#1088;&#1080;&#1103;%20&#1074;%20&#1090;&#1077;&#1093;&#1085;&#1080;&#1082;&#1077;.pptx" TargetMode="External"/><Relationship Id="rId4" Type="http://schemas.openxmlformats.org/officeDocument/2006/relationships/hyperlink" Target="&#1057;&#1080;&#1084;&#1084;&#1077;&#1090;&#1088;&#1080;&#1103;%20&#1074;%20&#1085;&#1072;&#1088;&#1086;&#1076;&#1085;&#1086;&#1084;%20&#1090;&#1074;&#1086;&#1088;&#1095;&#1077;&#1089;&#1090;&#1074;&#1077;.pptx" TargetMode="External"/><Relationship Id="rId9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24000" y="1676400"/>
            <a:ext cx="635462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800" b="1" u="sng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«Симметрия вокруг нас»</a:t>
            </a:r>
            <a:endParaRPr lang="ru-RU" sz="4800" b="1" u="sng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1764" y="3352800"/>
            <a:ext cx="465223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u="sng" dirty="0" smtClean="0"/>
              <a:t>Работу выполнили</a:t>
            </a:r>
            <a:r>
              <a:rPr lang="ru-RU" sz="2400" dirty="0" smtClean="0"/>
              <a:t>: Попова Мария</a:t>
            </a:r>
          </a:p>
          <a:p>
            <a:r>
              <a:rPr lang="ru-RU" sz="2400" dirty="0" smtClean="0"/>
              <a:t>		       Новикова Орина,</a:t>
            </a:r>
          </a:p>
          <a:p>
            <a:r>
              <a:rPr lang="ru-RU" sz="2400" dirty="0" smtClean="0"/>
              <a:t>	                     Тарасик Алена</a:t>
            </a:r>
          </a:p>
          <a:p>
            <a:r>
              <a:rPr lang="ru-RU" sz="2400" u="sng" dirty="0" smtClean="0"/>
              <a:t>Преподаватель</a:t>
            </a:r>
            <a:r>
              <a:rPr lang="ru-RU" sz="2400" dirty="0" smtClean="0"/>
              <a:t>: учитель математики</a:t>
            </a:r>
          </a:p>
          <a:p>
            <a:r>
              <a:rPr lang="ru-RU" sz="2400" dirty="0" smtClean="0"/>
              <a:t>      	               Тарасик  Евгения </a:t>
            </a:r>
          </a:p>
          <a:p>
            <a:r>
              <a:rPr lang="ru-RU" sz="2400" dirty="0" smtClean="0"/>
              <a:t>	               Александровна.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48000" y="304800"/>
            <a:ext cx="311335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МОУ «Гимназия №1»</a:t>
            </a:r>
            <a:endParaRPr lang="ru-RU" sz="2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38400" y="6457890"/>
            <a:ext cx="440086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Г.Соликамск, 2009г.</a:t>
            </a:r>
            <a:endParaRPr lang="ru-RU" sz="2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" name="Рисунок 9" descr="collage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1000" y="3124200"/>
            <a:ext cx="3937000" cy="2952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3843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6000" dirty="0" smtClean="0">
                <a:solidFill>
                  <a:schemeClr val="tx1"/>
                </a:solidFill>
                <a:latin typeface="Monotype Corsiva" pitchFamily="66" charset="0"/>
              </a:rPr>
              <a:t>Выводы: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0" y="1219200"/>
            <a:ext cx="8002587" cy="4606925"/>
          </a:xfrm>
        </p:spPr>
        <p:txBody>
          <a:bodyPr/>
          <a:lstStyle/>
          <a:p>
            <a:pPr eaLnBrk="1" hangingPunct="1"/>
            <a:r>
              <a:rPr lang="ru-RU" b="1" dirty="0" smtClean="0">
                <a:latin typeface="Monotype Corsiva" pitchFamily="66" charset="0"/>
              </a:rPr>
              <a:t>Геометрическая симметрия особо приятна глазу, т.к. с её помощью создаётся порядок, красота и совершенство.</a:t>
            </a:r>
          </a:p>
          <a:p>
            <a:pPr eaLnBrk="1" hangingPunct="1"/>
            <a:r>
              <a:rPr lang="ru-RU" b="1" dirty="0" smtClean="0">
                <a:latin typeface="Monotype Corsiva" pitchFamily="66" charset="0"/>
              </a:rPr>
              <a:t>Мир симметричен? … мир – это разумное сочетание симметрии и асимметрии</a:t>
            </a:r>
          </a:p>
          <a:p>
            <a:pPr eaLnBrk="1" hangingPunct="1">
              <a:buFontTx/>
              <a:buNone/>
            </a:pPr>
            <a:endParaRPr lang="ru-RU" b="1" dirty="0" smtClean="0">
              <a:latin typeface="Monotype Corsiva" pitchFamily="66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286000" y="3962400"/>
            <a:ext cx="6858000" cy="25908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L="448056" marR="0" lvl="0" indent="-38404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«Симметрия является той идеей, посредством которой человек на протяжении веков пытался постичь и создать порядок, красоту и</a:t>
            </a:r>
            <a:r>
              <a:rPr kumimoji="0" lang="ru-RU" sz="30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  <a:r>
              <a:rPr kumimoji="0" lang="ru-RU" sz="3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совершенство.»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 </a:t>
            </a:r>
          </a:p>
          <a:p>
            <a:pPr marL="448056" marR="0" lvl="0" indent="-38404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  <a:r>
              <a:rPr kumimoji="0" lang="ru-RU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   Г. Вейль.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09800" y="1676400"/>
            <a:ext cx="4648200" cy="3124200"/>
          </a:xfrm>
        </p:spPr>
        <p:txBody>
          <a:bodyPr>
            <a:normAutofit fontScale="25000" lnSpcReduction="20000"/>
          </a:bodyPr>
          <a:lstStyle/>
          <a:p>
            <a:pPr>
              <a:buBlip>
                <a:blip r:embed="rId2"/>
              </a:buBlip>
            </a:pPr>
            <a:r>
              <a:rPr lang="en-US" sz="11200" dirty="0" smtClean="0">
                <a:latin typeface="Monotype Corsiva" pitchFamily="66" charset="0"/>
              </a:rPr>
              <a:t>http</a:t>
            </a:r>
            <a:r>
              <a:rPr lang="ru-RU" sz="11200" dirty="0" smtClean="0">
                <a:latin typeface="Monotype Corsiva" pitchFamily="66" charset="0"/>
              </a:rPr>
              <a:t>:</a:t>
            </a:r>
            <a:r>
              <a:rPr lang="en-US" sz="11200" dirty="0" smtClean="0">
                <a:latin typeface="Monotype Corsiva" pitchFamily="66" charset="0"/>
              </a:rPr>
              <a:t>// www.yandex.ru</a:t>
            </a:r>
          </a:p>
          <a:p>
            <a:pPr>
              <a:buBlip>
                <a:blip r:embed="rId2"/>
              </a:buBlip>
            </a:pPr>
            <a:r>
              <a:rPr lang="ru-RU" sz="11200" dirty="0" smtClean="0">
                <a:latin typeface="Monotype Corsiva" pitchFamily="66" charset="0"/>
              </a:rPr>
              <a:t>http://</a:t>
            </a:r>
            <a:r>
              <a:rPr lang="en-US" sz="11200" dirty="0" smtClean="0">
                <a:latin typeface="Monotype Corsiva" pitchFamily="66" charset="0"/>
              </a:rPr>
              <a:t> </a:t>
            </a:r>
            <a:r>
              <a:rPr lang="ru-RU" sz="11200" dirty="0" smtClean="0">
                <a:latin typeface="Monotype Corsiva" pitchFamily="66" charset="0"/>
              </a:rPr>
              <a:t>www.bookzilla.ru </a:t>
            </a:r>
          </a:p>
          <a:p>
            <a:pPr>
              <a:buBlip>
                <a:blip r:embed="rId2"/>
              </a:buBlip>
            </a:pPr>
            <a:r>
              <a:rPr lang="ru-RU" sz="11200" dirty="0" smtClean="0">
                <a:latin typeface="Monotype Corsiva" pitchFamily="66" charset="0"/>
              </a:rPr>
              <a:t>http://</a:t>
            </a:r>
            <a:r>
              <a:rPr lang="en-US" sz="11200" dirty="0" smtClean="0">
                <a:latin typeface="Monotype Corsiva" pitchFamily="66" charset="0"/>
              </a:rPr>
              <a:t> </a:t>
            </a:r>
            <a:r>
              <a:rPr lang="en-US" sz="11200" dirty="0" smtClean="0">
                <a:latin typeface="Monotype Corsiva" pitchFamily="66" charset="0"/>
                <a:hlinkClick r:id="rId3"/>
              </a:rPr>
              <a:t>www.</a:t>
            </a:r>
            <a:r>
              <a:rPr lang="ru-RU" sz="11200" dirty="0" err="1" smtClean="0">
                <a:latin typeface="Monotype Corsiva" pitchFamily="66" charset="0"/>
                <a:hlinkClick r:id="rId3"/>
              </a:rPr>
              <a:t>bookish.iring.ru</a:t>
            </a:r>
            <a:endParaRPr lang="ru-RU" sz="11200" dirty="0" smtClean="0">
              <a:latin typeface="Monotype Corsiva" pitchFamily="66" charset="0"/>
            </a:endParaRPr>
          </a:p>
          <a:p>
            <a:pPr>
              <a:buBlip>
                <a:blip r:embed="rId2"/>
              </a:buBlip>
            </a:pPr>
            <a:r>
              <a:rPr lang="ru-RU" sz="11200" smtClean="0">
                <a:latin typeface="Monotype Corsiva" pitchFamily="66" charset="0"/>
              </a:rPr>
              <a:t>Л</a:t>
            </a:r>
            <a:r>
              <a:rPr lang="ru-RU" sz="11200" dirty="0" smtClean="0">
                <a:latin typeface="Monotype Corsiva" pitchFamily="66" charset="0"/>
              </a:rPr>
              <a:t>. Тарасов. «Этот удивительный симметричный мир» </a:t>
            </a:r>
          </a:p>
          <a:p>
            <a:pPr>
              <a:buNone/>
            </a:pPr>
            <a:r>
              <a:rPr lang="ru-RU" sz="11200" dirty="0" smtClean="0">
                <a:latin typeface="Monotype Corsiva" pitchFamily="66" charset="0"/>
              </a:rPr>
              <a:t>Москва. Просвещение 1982 год.</a:t>
            </a:r>
          </a:p>
          <a:p>
            <a:pPr>
              <a:buBlip>
                <a:blip r:embed="rId2"/>
              </a:buBlip>
            </a:pPr>
            <a:endParaRPr lang="ru-RU" sz="112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11200" dirty="0" smtClean="0">
                <a:latin typeface="Monotype Corsiva" pitchFamily="66" charset="0"/>
              </a:rPr>
              <a:t> 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304800"/>
            <a:ext cx="8229600" cy="9906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eflateBottom">
              <a:avLst/>
            </a:prstTxWarp>
            <a:spAutoFit/>
            <a:scene3d>
              <a:camera prst="perspectiveRigh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Использованные материалы</a:t>
            </a:r>
            <a:endParaRPr lang="ru-RU" sz="4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0" y="1752600"/>
            <a:ext cx="8839200" cy="4800600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u="sng" dirty="0" smtClean="0">
                <a:latin typeface="Monotype Corsiva" pitchFamily="66" charset="0"/>
              </a:rPr>
              <a:t>Существует старинная притча о буридановом осле. 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400" b="1" dirty="0" smtClean="0">
              <a:latin typeface="Monotype Corsiva" pitchFamily="66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Monotype Corsiva" pitchFamily="66" charset="0"/>
              </a:rPr>
              <a:t>У одного философа, по имени Буридан, был </a:t>
            </a:r>
            <a:r>
              <a:rPr lang="en-US" sz="2400" b="1" dirty="0" smtClean="0">
                <a:latin typeface="Monotype Corsiva" pitchFamily="66" charset="0"/>
              </a:rPr>
              <a:t> </a:t>
            </a:r>
            <a:r>
              <a:rPr lang="ru-RU" sz="2400" b="1" dirty="0" smtClean="0">
                <a:latin typeface="Monotype Corsiva" pitchFamily="66" charset="0"/>
              </a:rPr>
              <a:t>осел. Однажды,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Monotype Corsiva" pitchFamily="66" charset="0"/>
              </a:rPr>
              <a:t>уезжая надолго, философ положил перед ослом две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Monotype Corsiva" pitchFamily="66" charset="0"/>
              </a:rPr>
              <a:t>совершенно одинаковые охапки сена – одну слева, а другую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Monotype Corsiva" pitchFamily="66" charset="0"/>
              </a:rPr>
              <a:t>справа.  </a:t>
            </a:r>
            <a:r>
              <a:rPr lang="ru-RU" sz="2400" b="1" dirty="0" err="1" smtClean="0">
                <a:latin typeface="Monotype Corsiva" pitchFamily="66" charset="0"/>
              </a:rPr>
              <a:t>Осел</a:t>
            </a:r>
            <a:r>
              <a:rPr lang="ru-RU" sz="2400" b="1" dirty="0" smtClean="0">
                <a:latin typeface="Monotype Corsiva" pitchFamily="66" charset="0"/>
              </a:rPr>
              <a:t> не смог решить с какой охапки ему начать, и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Monotype Corsiva" pitchFamily="66" charset="0"/>
              </a:rPr>
              <a:t>умер с голоду…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Monotype Corsiva" pitchFamily="66" charset="0"/>
              </a:rPr>
              <a:t>Притча об осле – это, разумеется,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Monotype Corsiva" pitchFamily="66" charset="0"/>
              </a:rPr>
              <a:t>шутка.  Однако взгляните на изображение уравновешенных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Monotype Corsiva" pitchFamily="66" charset="0"/>
              </a:rPr>
              <a:t>весов. Разве находящиеся  в равновесии чаши весов не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Monotype Corsiva" pitchFamily="66" charset="0"/>
              </a:rPr>
              <a:t>напоминают  чем-то   притчу о буридановом осле?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Monotype Corsiva" pitchFamily="66" charset="0"/>
              </a:rPr>
              <a:t>Действительно, в обоих случаях левое и правое на столько одинаковы,  что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Monotype Corsiva" pitchFamily="66" charset="0"/>
              </a:rPr>
              <a:t>нельзя отдать предпочтение ни тому, ни другому. Иными словами, в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Monotype Corsiva" pitchFamily="66" charset="0"/>
              </a:rPr>
              <a:t>обоих случаях мы имеем дело с </a:t>
            </a:r>
            <a:r>
              <a:rPr lang="ru-RU" sz="2400" b="1" i="1" dirty="0" smtClean="0">
                <a:latin typeface="Monotype Corsiva" pitchFamily="66" charset="0"/>
              </a:rPr>
              <a:t>симметрией</a:t>
            </a:r>
            <a:r>
              <a:rPr lang="ru-RU" sz="2400" b="1" dirty="0" smtClean="0">
                <a:latin typeface="Monotype Corsiva" pitchFamily="66" charset="0"/>
              </a:rPr>
              <a:t>, проявляющейся в полном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Monotype Corsiva" pitchFamily="66" charset="0"/>
              </a:rPr>
              <a:t>равноправии, полной уравновешенности левого и правого.</a:t>
            </a:r>
            <a:r>
              <a:rPr lang="ru-RU" sz="2400" dirty="0" smtClean="0">
                <a:latin typeface="Monotype Corsiva" pitchFamily="66" charset="0"/>
              </a:rPr>
              <a:t> </a:t>
            </a:r>
          </a:p>
        </p:txBody>
      </p:sp>
      <p:pic>
        <p:nvPicPr>
          <p:cNvPr id="6" name="Picture 6" descr="Image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152400"/>
            <a:ext cx="2514600" cy="15256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762000"/>
            <a:ext cx="4648200" cy="11430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tx1"/>
                </a:solidFill>
                <a:latin typeface="Monotype Corsiva" pitchFamily="66" charset="0"/>
              </a:rPr>
              <a:t>Цели и задачи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0" y="2209800"/>
            <a:ext cx="8229600" cy="4648200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Monotype Corsiva" pitchFamily="66" charset="0"/>
              </a:rPr>
              <a:t>Ознакомление с основными видами симметрии.</a:t>
            </a:r>
          </a:p>
          <a:p>
            <a:pPr eaLnBrk="1" hangingPunct="1"/>
            <a:r>
              <a:rPr lang="ru-RU" dirty="0" smtClean="0">
                <a:latin typeface="Monotype Corsiva" pitchFamily="66" charset="0"/>
              </a:rPr>
              <a:t>Рассмотрение основных видов симметрии в геометрических фигурах.</a:t>
            </a:r>
          </a:p>
          <a:p>
            <a:pPr eaLnBrk="1" hangingPunct="1"/>
            <a:r>
              <a:rPr lang="ru-RU" dirty="0" smtClean="0">
                <a:latin typeface="Monotype Corsiva" pitchFamily="66" charset="0"/>
              </a:rPr>
              <a:t>Применение симметрии в окружающем мире.</a:t>
            </a:r>
          </a:p>
          <a:p>
            <a:pPr eaLnBrk="1" hangingPunct="1"/>
            <a:r>
              <a:rPr lang="ru-RU" dirty="0" smtClean="0">
                <a:latin typeface="Monotype Corsiva" pitchFamily="66" charset="0"/>
              </a:rPr>
              <a:t>Определить различия между симметрией и асимметрией.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idx="1"/>
          </p:nvPr>
        </p:nvSpPr>
        <p:spPr>
          <a:xfrm>
            <a:off x="0" y="990600"/>
            <a:ext cx="8229600" cy="4572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dirty="0" smtClean="0">
                <a:latin typeface="Monotype Corsiva" pitchFamily="66" charset="0"/>
              </a:rPr>
              <a:t>СИММЕТРИ'Я, и, мн. нет, ж. [греч. symmetria]. Пропорциональность, соразмерность в расположении частей целого в пространстве, полное соответствие (по расположению, величине) одной половины целого.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dirty="0" smtClean="0">
                <a:latin typeface="Monotype Corsiva" pitchFamily="66" charset="0"/>
              </a:rPr>
              <a:t>	   </a:t>
            </a:r>
            <a:r>
              <a:rPr lang="ru-RU" sz="1600" dirty="0" smtClean="0">
                <a:latin typeface="Monotype Corsiva" pitchFamily="66" charset="0"/>
              </a:rPr>
              <a:t> </a:t>
            </a:r>
            <a:r>
              <a:rPr lang="ru-RU" sz="1600" i="1" u="sng" dirty="0" smtClean="0">
                <a:latin typeface="Monotype Corsiva" pitchFamily="66" charset="0"/>
              </a:rPr>
              <a:t>Ушаков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800" dirty="0" smtClean="0">
              <a:latin typeface="Monotype Corsiva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>
                <a:latin typeface="Monotype Corsiva" pitchFamily="66" charset="0"/>
              </a:rPr>
              <a:t>  Симметрия</a:t>
            </a:r>
            <a:r>
              <a:rPr lang="ru-RU" sz="1800" dirty="0" smtClean="0">
                <a:latin typeface="Monotype Corsiva" pitchFamily="66" charset="0"/>
              </a:rPr>
              <a:t>, греч., такое расположение частей предмета или организма, при котором по обе стороны срединной линии все части представляют полное и точное повторение.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ru-RU" sz="1600" i="1" u="sng" dirty="0" smtClean="0">
                <a:latin typeface="Monotype Corsiva" pitchFamily="66" charset="0"/>
              </a:rPr>
              <a:t>Брокгауз и Ефрон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800" i="1" u="sng" dirty="0" smtClean="0">
              <a:latin typeface="Monotype Corsiva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>
                <a:latin typeface="Monotype Corsiva" pitchFamily="66" charset="0"/>
              </a:rPr>
              <a:t>  СИММЕТРИЯ</a:t>
            </a:r>
            <a:r>
              <a:rPr lang="ru-RU" sz="1800" dirty="0" smtClean="0">
                <a:latin typeface="Monotype Corsiva" pitchFamily="66" charset="0"/>
              </a:rPr>
              <a:t> ж. греч, соразмер, соразмерность, равно (или разно)подобие, равномерие, равнообразие, соответствие, сходность; одинаковость, либо соразмерное подобие расположенья частей целого.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ru-RU" sz="1600" i="1" u="sng" dirty="0" smtClean="0">
                <a:latin typeface="Monotype Corsiva" pitchFamily="66" charset="0"/>
              </a:rPr>
              <a:t>Даль </a:t>
            </a:r>
          </a:p>
          <a:p>
            <a:pPr eaLnBrk="1" hangingPunct="1">
              <a:lnSpc>
                <a:spcPct val="80000"/>
              </a:lnSpc>
            </a:pPr>
            <a:endParaRPr lang="ru-RU" sz="1800" b="1" dirty="0" smtClean="0">
              <a:latin typeface="Monotype Corsiva" pitchFamily="66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>
                <a:latin typeface="Monotype Corsiva" pitchFamily="66" charset="0"/>
              </a:rPr>
              <a:t>Симметрия</a:t>
            </a:r>
            <a:r>
              <a:rPr lang="ru-RU" sz="1800" dirty="0" smtClean="0">
                <a:latin typeface="Monotype Corsiva" pitchFamily="66" charset="0"/>
              </a:rPr>
              <a:t> – Соразмерность, одинаковость в расположении частей чего-нибудь по противоположным сторонам от точки, прямой или плоскости.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dirty="0" smtClean="0">
                <a:latin typeface="Monotype Corsiva" pitchFamily="66" charset="0"/>
              </a:rPr>
              <a:t>	</a:t>
            </a:r>
            <a:r>
              <a:rPr lang="ru-RU" sz="1800" i="1" u="sng" dirty="0" smtClean="0">
                <a:latin typeface="Monotype Corsiva" pitchFamily="66" charset="0"/>
              </a:rPr>
              <a:t>С.И.Ожегов и Н.Ю.Шведова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ru-RU" sz="1600" i="1" u="sng" dirty="0" smtClean="0"/>
          </a:p>
          <a:p>
            <a:pPr eaLnBrk="1" hangingPunct="1">
              <a:lnSpc>
                <a:spcPct val="80000"/>
              </a:lnSpc>
            </a:pPr>
            <a:endParaRPr lang="ru-RU" sz="1800" i="1" u="sng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1752600" y="228600"/>
            <a:ext cx="5505033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Обратимся к словарям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0" y="5638800"/>
            <a:ext cx="8229600" cy="9906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"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Асимметрия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, греч., отсутствие симметрии, нарушение симметрического строения у объектов, которым свойственно наличие симметрии. </a:t>
            </a:r>
          </a:p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	</a:t>
            </a:r>
            <a:r>
              <a:rPr kumimoji="0" lang="ru-RU" sz="18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Брокгауз и </a:t>
            </a:r>
            <a:r>
              <a:rPr kumimoji="0" lang="ru-RU" sz="1800" b="0" i="1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Ефрон</a:t>
            </a:r>
            <a:r>
              <a:rPr kumimoji="0" lang="ru-RU" sz="18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Содержимое 20" descr="Рисунок3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0" y="2057400"/>
            <a:ext cx="1771650" cy="2047875"/>
          </a:xfrm>
        </p:spPr>
      </p:pic>
      <p:pic>
        <p:nvPicPr>
          <p:cNvPr id="20" name="Picture 14" descr="Дом на воде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52800" y="2057400"/>
            <a:ext cx="1905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8" descr="D:\Орина\Симметрия\В природе\росточек-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2057400"/>
            <a:ext cx="2286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Содержимое 15" descr="Рисунок4.jpg"/>
          <p:cNvPicPr>
            <a:picLocks noGrp="1" noChangeAspect="1"/>
          </p:cNvPicPr>
          <p:nvPr>
            <p:ph sz="quarter" idx="4"/>
          </p:nvPr>
        </p:nvPicPr>
        <p:blipFill>
          <a:blip r:embed="rId6"/>
          <a:stretch>
            <a:fillRect/>
          </a:stretch>
        </p:blipFill>
        <p:spPr>
          <a:xfrm>
            <a:off x="1752600" y="2057400"/>
            <a:ext cx="1619250" cy="2057400"/>
          </a:xfrm>
        </p:spPr>
      </p:pic>
      <p:sp>
        <p:nvSpPr>
          <p:cNvPr id="7171" name="Rectangle 11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8202" name="Picture 5" descr="D:\Орина\Симметрия\Ост\vrata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90800" y="4078288"/>
            <a:ext cx="3048000" cy="277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3" name="Picture 15" descr="D:\Орина\Картинки с выставки\Beauty\Абстракция\0_3192_175f1793_L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543800" y="2057400"/>
            <a:ext cx="1600200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олилиния 13"/>
          <p:cNvSpPr/>
          <p:nvPr/>
        </p:nvSpPr>
        <p:spPr>
          <a:xfrm>
            <a:off x="1219200" y="2590800"/>
            <a:ext cx="6553200" cy="1569660"/>
          </a:xfrm>
          <a:custGeom>
            <a:avLst/>
            <a:gdLst>
              <a:gd name="connsiteX0" fmla="*/ 0 w 4545593"/>
              <a:gd name="connsiteY0" fmla="*/ 0 h 923330"/>
              <a:gd name="connsiteX1" fmla="*/ 4545593 w 4545593"/>
              <a:gd name="connsiteY1" fmla="*/ 0 h 923330"/>
              <a:gd name="connsiteX2" fmla="*/ 4545593 w 4545593"/>
              <a:gd name="connsiteY2" fmla="*/ 923330 h 923330"/>
              <a:gd name="connsiteX3" fmla="*/ 0 w 4545593"/>
              <a:gd name="connsiteY3" fmla="*/ 923330 h 923330"/>
              <a:gd name="connsiteX4" fmla="*/ 0 w 4545593"/>
              <a:gd name="connsiteY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45593" h="923330">
                <a:moveTo>
                  <a:pt x="0" y="0"/>
                </a:moveTo>
                <a:lnTo>
                  <a:pt x="4545593" y="0"/>
                </a:lnTo>
                <a:lnTo>
                  <a:pt x="4545593" y="923330"/>
                </a:lnTo>
                <a:lnTo>
                  <a:pt x="0" y="923330"/>
                </a:lnTo>
                <a:lnTo>
                  <a:pt x="0" y="0"/>
                </a:lnTo>
                <a:close/>
              </a:path>
            </a:pathLst>
          </a:cu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9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Симметрия</a:t>
            </a:r>
          </a:p>
        </p:txBody>
      </p:sp>
      <p:pic>
        <p:nvPicPr>
          <p:cNvPr id="17" name="Содержимое 16" descr="Рисунок47.jpg"/>
          <p:cNvPicPr>
            <a:picLocks noGrp="1" noChangeAspect="1"/>
          </p:cNvPicPr>
          <p:nvPr>
            <p:ph sz="quarter" idx="1"/>
          </p:nvPr>
        </p:nvPicPr>
        <p:blipFill>
          <a:blip r:embed="rId9"/>
          <a:stretch>
            <a:fillRect/>
          </a:stretch>
        </p:blipFill>
        <p:spPr>
          <a:xfrm>
            <a:off x="0" y="0"/>
            <a:ext cx="3038475" cy="2095500"/>
          </a:xfrm>
        </p:spPr>
      </p:pic>
      <p:pic>
        <p:nvPicPr>
          <p:cNvPr id="18" name="Picture 13" descr="21933_prev_425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>
            <a:off x="2971800" y="0"/>
            <a:ext cx="3200400" cy="2057400"/>
          </a:xfrm>
          <a:prstGeom prst="rect">
            <a:avLst/>
          </a:prstGeom>
        </p:spPr>
      </p:pic>
      <p:pic>
        <p:nvPicPr>
          <p:cNvPr id="19" name="Picture 10" descr="Белый павлин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>
          <a:xfrm>
            <a:off x="6172200" y="0"/>
            <a:ext cx="2971800" cy="2057400"/>
          </a:xfrm>
          <a:prstGeom prst="rect">
            <a:avLst/>
          </a:prstGeom>
        </p:spPr>
      </p:pic>
      <p:pic>
        <p:nvPicPr>
          <p:cNvPr id="23" name="Рисунок 22" descr="Рисунок7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19750" y="4095750"/>
            <a:ext cx="3524250" cy="2762250"/>
          </a:xfrm>
          <a:prstGeom prst="rect">
            <a:avLst/>
          </a:prstGeom>
        </p:spPr>
      </p:pic>
      <p:pic>
        <p:nvPicPr>
          <p:cNvPr id="24" name="Содержимое 23" descr="Рисунок8.jpg"/>
          <p:cNvPicPr>
            <a:picLocks noGrp="1" noChangeAspect="1"/>
          </p:cNvPicPr>
          <p:nvPr>
            <p:ph sz="quarter" idx="3"/>
          </p:nvPr>
        </p:nvPicPr>
        <p:blipFill>
          <a:blip r:embed="rId13" cstate="email"/>
          <a:stretch>
            <a:fillRect/>
          </a:stretch>
        </p:blipFill>
        <p:spPr>
          <a:xfrm>
            <a:off x="0" y="4068635"/>
            <a:ext cx="2590800" cy="278936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Рисунок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91000"/>
            <a:ext cx="1485900" cy="1971675"/>
          </a:xfrm>
          <a:prstGeom prst="rect">
            <a:avLst/>
          </a:prstGeom>
        </p:spPr>
      </p:pic>
      <p:pic>
        <p:nvPicPr>
          <p:cNvPr id="14" name="Рисунок 13" descr="Рисунок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2950" y="0"/>
            <a:ext cx="4591050" cy="3524250"/>
          </a:xfrm>
          <a:prstGeom prst="rect">
            <a:avLst/>
          </a:prstGeom>
        </p:spPr>
      </p:pic>
      <p:pic>
        <p:nvPicPr>
          <p:cNvPr id="12" name="Рисунок 11" descr="Рисунок1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4695825" cy="3524250"/>
          </a:xfrm>
          <a:prstGeom prst="rect">
            <a:avLst/>
          </a:prstGeom>
        </p:spPr>
      </p:pic>
      <p:sp>
        <p:nvSpPr>
          <p:cNvPr id="9" name="Полилиния 8"/>
          <p:cNvSpPr/>
          <p:nvPr/>
        </p:nvSpPr>
        <p:spPr>
          <a:xfrm>
            <a:off x="1371600" y="4343400"/>
            <a:ext cx="6248400" cy="1446550"/>
          </a:xfrm>
          <a:custGeom>
            <a:avLst/>
            <a:gdLst>
              <a:gd name="connsiteX0" fmla="*/ 0 w 4545593"/>
              <a:gd name="connsiteY0" fmla="*/ 0 h 923330"/>
              <a:gd name="connsiteX1" fmla="*/ 4545593 w 4545593"/>
              <a:gd name="connsiteY1" fmla="*/ 0 h 923330"/>
              <a:gd name="connsiteX2" fmla="*/ 4545593 w 4545593"/>
              <a:gd name="connsiteY2" fmla="*/ 923330 h 923330"/>
              <a:gd name="connsiteX3" fmla="*/ 0 w 4545593"/>
              <a:gd name="connsiteY3" fmla="*/ 923330 h 923330"/>
              <a:gd name="connsiteX4" fmla="*/ 0 w 4545593"/>
              <a:gd name="connsiteY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45593" h="923330">
                <a:moveTo>
                  <a:pt x="0" y="0"/>
                </a:moveTo>
                <a:lnTo>
                  <a:pt x="4545593" y="0"/>
                </a:lnTo>
                <a:lnTo>
                  <a:pt x="4545593" y="923330"/>
                </a:lnTo>
                <a:lnTo>
                  <a:pt x="0" y="923330"/>
                </a:lnTo>
                <a:lnTo>
                  <a:pt x="0" y="0"/>
                </a:lnTo>
                <a:close/>
              </a:path>
            </a:pathLst>
          </a:cu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8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Асимметрия</a:t>
            </a:r>
          </a:p>
        </p:txBody>
      </p:sp>
      <p:pic>
        <p:nvPicPr>
          <p:cNvPr id="13" name="Picture 11" descr="D:\Орина\Картинки с выставки\Beauty\Beauty\капельки\1138138[1]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696200" y="4114800"/>
            <a:ext cx="1447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609600"/>
            <a:ext cx="6781800" cy="5211763"/>
          </a:xfrm>
        </p:spPr>
        <p:txBody>
          <a:bodyPr/>
          <a:lstStyle/>
          <a:p>
            <a:pPr algn="ctr"/>
            <a:r>
              <a:rPr lang="ru-RU" sz="2800" b="1" i="1" dirty="0" smtClean="0">
                <a:latin typeface="Monotype Corsiva" pitchFamily="66" charset="0"/>
              </a:rPr>
              <a:t>«Математик так же, как художник или поэт, создаёт узоры. И если его узоры более устойчивы, то лишь потому, что они составлены из идей… Узоры математика так же, как узоры художника или поэта, должны быть прекрасны; идея так же, как цвета или слова, должны гармонически соответствовать друг другу. Красота есть первое требование: в мире нет места для некрасивой математики».</a:t>
            </a:r>
            <a:endParaRPr lang="ru-RU" sz="2800" dirty="0" smtClean="0">
              <a:latin typeface="Monotype Corsiva" pitchFamily="66" charset="0"/>
            </a:endParaRPr>
          </a:p>
          <a:p>
            <a:pPr algn="ctr">
              <a:buFont typeface="Arial" charset="0"/>
              <a:buNone/>
            </a:pPr>
            <a:r>
              <a:rPr lang="ru-RU" sz="2800" b="1" i="1" dirty="0" smtClean="0">
                <a:latin typeface="Monotype Corsiva" pitchFamily="66" charset="0"/>
              </a:rPr>
              <a:t> Г. Х. Харди</a:t>
            </a:r>
            <a:endParaRPr lang="ru-RU" sz="2800" dirty="0" smtClean="0">
              <a:latin typeface="Monotype Corsiva" pitchFamily="66" charset="0"/>
            </a:endParaRPr>
          </a:p>
          <a:p>
            <a:pPr eaLnBrk="1" hangingPunct="1"/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6858000" cy="4114800"/>
          </a:xfrm>
        </p:spPr>
        <p:txBody>
          <a:bodyPr/>
          <a:lstStyle/>
          <a:p>
            <a:pPr eaLnBrk="1" hangingPunct="1">
              <a:buBlip>
                <a:blip r:embed="rId2"/>
              </a:buBlip>
            </a:pPr>
            <a:r>
              <a:rPr lang="ru-RU" dirty="0" smtClean="0">
                <a:latin typeface="Monotype Corsiva" pitchFamily="66" charset="0"/>
                <a:hlinkClick r:id="rId3" action="ppaction://hlinkpres?slideindex=1&amp;slidetitle="/>
              </a:rPr>
              <a:t>Центральная (относительно точки)</a:t>
            </a:r>
            <a:endParaRPr lang="ru-RU" dirty="0" smtClean="0">
              <a:latin typeface="Monotype Corsiva" pitchFamily="66" charset="0"/>
            </a:endParaRPr>
          </a:p>
          <a:p>
            <a:pPr eaLnBrk="1" hangingPunct="1">
              <a:buBlip>
                <a:blip r:embed="rId2"/>
              </a:buBlip>
            </a:pPr>
            <a:r>
              <a:rPr lang="ru-RU" dirty="0" smtClean="0">
                <a:latin typeface="Monotype Corsiva" pitchFamily="66" charset="0"/>
                <a:hlinkClick r:id="rId4" action="ppaction://hlinkpres?slideindex=1&amp;slidetitle="/>
              </a:rPr>
              <a:t>Осевая (относительно прямой)</a:t>
            </a:r>
            <a:endParaRPr lang="ru-RU" dirty="0" smtClean="0">
              <a:latin typeface="Monotype Corsiva" pitchFamily="66" charset="0"/>
            </a:endParaRPr>
          </a:p>
          <a:p>
            <a:pPr eaLnBrk="1" hangingPunct="1">
              <a:buBlip>
                <a:blip r:embed="rId5"/>
              </a:buBlip>
            </a:pPr>
            <a:r>
              <a:rPr lang="ru-RU" dirty="0" smtClean="0">
                <a:latin typeface="Monotype Corsiva" pitchFamily="66" charset="0"/>
                <a:hlinkClick r:id="rId6" action="ppaction://hlinkpres?slideindex=1&amp;slidetitle="/>
              </a:rPr>
              <a:t>Зеркальная (относительно плоскости)</a:t>
            </a:r>
            <a:endParaRPr lang="ru-RU" dirty="0" smtClean="0">
              <a:latin typeface="Monotype Corsiva" pitchFamily="66" charset="0"/>
            </a:endParaRPr>
          </a:p>
          <a:p>
            <a:pPr eaLnBrk="1" hangingPunct="1">
              <a:buBlip>
                <a:blip r:embed="rId2"/>
              </a:buBlip>
            </a:pPr>
            <a:r>
              <a:rPr lang="ru-RU" dirty="0" smtClean="0">
                <a:latin typeface="Monotype Corsiva" pitchFamily="66" charset="0"/>
                <a:hlinkClick r:id="rId7" action="ppaction://hlinkpres?slideindex=1&amp;slidetitle="/>
              </a:rPr>
              <a:t>Винтовая</a:t>
            </a:r>
            <a:endParaRPr lang="ru-RU" dirty="0" smtClean="0">
              <a:latin typeface="Monotype Corsiva" pitchFamily="66" charset="0"/>
            </a:endParaRPr>
          </a:p>
          <a:p>
            <a:pPr eaLnBrk="1" hangingPunct="1">
              <a:buBlip>
                <a:blip r:embed="rId2"/>
              </a:buBlip>
            </a:pPr>
            <a:r>
              <a:rPr lang="ru-RU" dirty="0" smtClean="0">
                <a:latin typeface="Monotype Corsiva" pitchFamily="66" charset="0"/>
                <a:hlinkClick r:id="rId8" action="ppaction://hlinkpres?slideindex=1&amp;slidetitle="/>
              </a:rPr>
              <a:t>Поворотная</a:t>
            </a:r>
            <a:endParaRPr lang="ru-RU" dirty="0" smtClean="0">
              <a:latin typeface="Monotype Corsiva" pitchFamily="66" charset="0"/>
            </a:endParaRPr>
          </a:p>
          <a:p>
            <a:pPr eaLnBrk="1" hangingPunct="1">
              <a:buBlip>
                <a:blip r:embed="rId2"/>
              </a:buBlip>
            </a:pPr>
            <a:r>
              <a:rPr lang="ru-RU" dirty="0" smtClean="0">
                <a:latin typeface="Monotype Corsiva" pitchFamily="66" charset="0"/>
                <a:hlinkClick r:id="rId9" action="ppaction://hlinkpres?slideindex=1&amp;slidetitle="/>
              </a:rPr>
              <a:t>Переносная</a:t>
            </a:r>
            <a:endParaRPr lang="ru-RU" dirty="0" smtClean="0">
              <a:latin typeface="Monotype Corsiva" pitchFamily="66" charset="0"/>
            </a:endParaRPr>
          </a:p>
          <a:p>
            <a:pPr eaLnBrk="1" hangingPunct="1">
              <a:buNone/>
            </a:pPr>
            <a:endParaRPr lang="ru-RU" dirty="0" smtClean="0">
              <a:latin typeface="Monotype Corsiva" pitchFamily="66" charset="0"/>
            </a:endParaRPr>
          </a:p>
          <a:p>
            <a:pPr eaLnBrk="1" hangingPunct="1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28600"/>
            <a:ext cx="4976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Виды симметрии:</a:t>
            </a:r>
            <a:endParaRPr lang="ru-RU" sz="5400" b="1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" y="4191000"/>
            <a:ext cx="18288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pres?slideindex=1&amp;slidetitle="/>
              </a:rPr>
              <a:t>В мире </a:t>
            </a:r>
          </a:p>
          <a:p>
            <a:pPr algn="ctr"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pres?slideindex=1&amp;slidetitle="/>
              </a:rPr>
              <a:t>животных и растений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62800" y="4267200"/>
            <a:ext cx="1853391" cy="95410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 action="ppaction://hlinkpres?slideindex=1&amp;slidetitle="/>
              </a:rPr>
              <a:t>В народном </a:t>
            </a:r>
          </a:p>
          <a:p>
            <a:pPr algn="ctr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 action="ppaction://hlinkpres?slideindex=1&amp;slidetitle="/>
              </a:rPr>
              <a:t>творчестве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10200" y="2743200"/>
            <a:ext cx="1828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5" action="ppaction://hlinkpres?slideindex=1&amp;slidetitle="/>
              </a:rPr>
              <a:t>В человеке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0" y="304800"/>
            <a:ext cx="65517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Применение симметрии</a:t>
            </a:r>
            <a:endParaRPr lang="ru-RU" sz="5400" b="1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F:\Симметрия\Ал\Шпагат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34000" y="1371601"/>
            <a:ext cx="2006600" cy="1295400"/>
          </a:xfrm>
          <a:prstGeom prst="rect">
            <a:avLst/>
          </a:prstGeom>
          <a:noFill/>
        </p:spPr>
      </p:pic>
      <p:pic>
        <p:nvPicPr>
          <p:cNvPr id="11" name="Рисунок 10" descr="Рисунок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2400" y="3429000"/>
            <a:ext cx="1619250" cy="20574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05200" y="5791200"/>
            <a:ext cx="2362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8" action="ppaction://hlinkpres?slideindex=1&amp;slidetitle="/>
              </a:rPr>
              <a:t>В </a:t>
            </a:r>
          </a:p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8" action="ppaction://hlinkpres?slideindex=1&amp;slidetitle="/>
              </a:rPr>
              <a:t>архитектуре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Рисунок 14" descr="Рисунок15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514600" y="1371600"/>
            <a:ext cx="1944958" cy="130016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590800" y="27432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hlinkClick r:id="rId10" action="ppaction://hlinkpres?slideindex=1&amp;slidetitle="/>
              </a:rPr>
              <a:t>В технике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17" name="Рисунок 16" descr="Рисунок16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8600" y="2743200"/>
            <a:ext cx="1771650" cy="1333500"/>
          </a:xfrm>
          <a:prstGeom prst="rect">
            <a:avLst/>
          </a:prstGeom>
        </p:spPr>
      </p:pic>
      <p:pic>
        <p:nvPicPr>
          <p:cNvPr id="18" name="Рисунок 17" descr="Рисунок17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467600" y="2819400"/>
            <a:ext cx="1390650" cy="1390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E5B9B7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359</TotalTime>
  <Words>352</Words>
  <Application>Microsoft PowerPoint</Application>
  <PresentationFormat>Экран (4:3)</PresentationFormat>
  <Paragraphs>82</Paragraphs>
  <Slides>11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Слайд 1</vt:lpstr>
      <vt:lpstr>Слайд 2</vt:lpstr>
      <vt:lpstr>Цели и задачи</vt:lpstr>
      <vt:lpstr>Слайд 4</vt:lpstr>
      <vt:lpstr>Слайд 5</vt:lpstr>
      <vt:lpstr>Слайд 6</vt:lpstr>
      <vt:lpstr>Слайд 7</vt:lpstr>
      <vt:lpstr>Слайд 8</vt:lpstr>
      <vt:lpstr>Слайд 9</vt:lpstr>
      <vt:lpstr>Выводы: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Алёна</cp:lastModifiedBy>
  <cp:revision>72</cp:revision>
  <cp:lastPrinted>1601-01-01T00:00:00Z</cp:lastPrinted>
  <dcterms:created xsi:type="dcterms:W3CDTF">1601-01-01T00:00:00Z</dcterms:created>
  <dcterms:modified xsi:type="dcterms:W3CDTF">2009-01-25T07:38:21Z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